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Source Sans 3"/>
      <p:regular r:id="rId21"/>
    </p:embeddedFont>
    <p:embeddedFont>
      <p:font typeface="Source Sans 3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5-1.png>
</file>

<file path=ppt/media/image-6-1.png>
</file>

<file path=ppt/media/image-7-1.png>
</file>

<file path=ppt/media/image-7-2.png>
</file>

<file path=ppt/media/image-7-3.svg>
</file>

<file path=ppt/media/image-7-4.png>
</file>

<file path=ppt/media/image-7-5.svg>
</file>

<file path=ppt/media/image-7-6.png>
</file>

<file path=ppt/media/image-7-7.svg>
</file>

<file path=ppt/media/image-7-8.png>
</file>

<file path=ppt/media/image-7-9.sv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slideLayout" Target="../slideLayouts/slideLayout5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slideLayout" Target="../slideLayouts/slideLayout8.xml"/><Relationship Id="rId11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9959" y="671274"/>
            <a:ext cx="7436882" cy="623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МИНИСТЕРСТВО НАУКИ И ВЫСШЕГО ОБРАЗОВАНИЯ РОССИЙСКОЙ ФЕДЕРАЦИИ</a:t>
            </a:r>
            <a:endParaRPr lang="en-US" sz="1950" dirty="0"/>
          </a:p>
        </p:txBody>
      </p:sp>
      <p:sp>
        <p:nvSpPr>
          <p:cNvPr id="4" name="Text 1"/>
          <p:cNvSpPr/>
          <p:nvPr/>
        </p:nvSpPr>
        <p:spPr>
          <a:xfrm>
            <a:off x="6339959" y="1382435"/>
            <a:ext cx="7436882" cy="43647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ГИБРИДНЫЙ БАКТЕРИАЛЬНО-РОЕВОЙ АЛГОРИТМ ОПТИМИЗАЦИИ ПАРАМЕТРОВ JVM ДЛЯ JAVA-ПРИЛОЖЕНИЙ В КОНТЕЙНЕРАХ DOCKER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6339959" y="6076355"/>
            <a:ext cx="7436882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ВЫПУСКНАЯ КВАЛИФИКАЦИОННАЯ РАБОТА (БАКАЛАВРСКАЯ РАБОТА)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339959" y="6652617"/>
            <a:ext cx="7436882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Работу выполнил: Е.Е. Полупанова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339959" y="7228880"/>
            <a:ext cx="7436882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Научный руководитель: канд. техн. наук, доц. Г-А.Ш.Шурпаев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044893"/>
            <a:ext cx="5458063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Тестовое приложение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350198" y="1901904"/>
            <a:ext cx="7416403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Для оценки эффективности оптимизации было создано специальное тестовое приложение, имитирующее реальные сценарии нагрузки.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350198" y="2716411"/>
            <a:ext cx="3609499" cy="1728192"/>
          </a:xfrm>
          <a:prstGeom prst="roundRect">
            <a:avLst>
              <a:gd name="adj" fmla="val 6349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327338" y="2716411"/>
            <a:ext cx="91440" cy="1728192"/>
          </a:xfrm>
          <a:prstGeom prst="roundRect">
            <a:avLst>
              <a:gd name="adj" fmla="val 32393"/>
            </a:avLst>
          </a:prstGeom>
          <a:solidFill>
            <a:srgbClr val="2D2E34"/>
          </a:solidFill>
          <a:ln/>
        </p:spPr>
      </p:sp>
      <p:sp>
        <p:nvSpPr>
          <p:cNvPr id="7" name="Text 4"/>
          <p:cNvSpPr/>
          <p:nvPr/>
        </p:nvSpPr>
        <p:spPr>
          <a:xfrm>
            <a:off x="6639044" y="2936677"/>
            <a:ext cx="3070741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Многопоточная нагрузка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39044" y="3335655"/>
            <a:ext cx="3100388" cy="888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Генерирует высокую утилизацию CPU, имитируя интенсивные вычислительные операции.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10157103" y="2716411"/>
            <a:ext cx="3609499" cy="1728192"/>
          </a:xfrm>
          <a:prstGeom prst="roundRect">
            <a:avLst>
              <a:gd name="adj" fmla="val 6349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10134243" y="2716411"/>
            <a:ext cx="91440" cy="1728192"/>
          </a:xfrm>
          <a:prstGeom prst="roundRect">
            <a:avLst>
              <a:gd name="adj" fmla="val 32393"/>
            </a:avLst>
          </a:prstGeom>
          <a:solidFill>
            <a:srgbClr val="2D2E34"/>
          </a:solidFill>
          <a:ln/>
        </p:spPr>
      </p:sp>
      <p:sp>
        <p:nvSpPr>
          <p:cNvPr id="11" name="Text 8"/>
          <p:cNvSpPr/>
          <p:nvPr/>
        </p:nvSpPr>
        <p:spPr>
          <a:xfrm>
            <a:off x="10445948" y="2936677"/>
            <a:ext cx="3002280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Генерация "мусора" (GC)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445948" y="3335655"/>
            <a:ext cx="3100388" cy="888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Создает значительное количество объектов, провоцируя частые циклы GC.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350198" y="4642009"/>
            <a:ext cx="3609499" cy="1728192"/>
          </a:xfrm>
          <a:prstGeom prst="roundRect">
            <a:avLst>
              <a:gd name="adj" fmla="val 6349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327338" y="4642009"/>
            <a:ext cx="91440" cy="1728192"/>
          </a:xfrm>
          <a:prstGeom prst="roundRect">
            <a:avLst>
              <a:gd name="adj" fmla="val 32393"/>
            </a:avLst>
          </a:prstGeom>
          <a:solidFill>
            <a:srgbClr val="2D2E34"/>
          </a:solidFill>
          <a:ln/>
        </p:spPr>
      </p:sp>
      <p:sp>
        <p:nvSpPr>
          <p:cNvPr id="15" name="Text 12"/>
          <p:cNvSpPr/>
          <p:nvPr/>
        </p:nvSpPr>
        <p:spPr>
          <a:xfrm>
            <a:off x="6639044" y="4862274"/>
            <a:ext cx="250090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Давление на память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639044" y="5261253"/>
            <a:ext cx="3100388" cy="888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Поддерживает постоянное высокое потребление памяти, проверяя устойчивость JVM.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6350198" y="6592253"/>
            <a:ext cx="7416403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8061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Цель: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гарантировать, что оптимизация найдет параметры, которые эффективно справятся с одновременными требованиями к CPU и памяти в динамичной среде.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9980" y="743664"/>
            <a:ext cx="4071223" cy="416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Цели и задачи работы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789980" y="1380530"/>
            <a:ext cx="7564041" cy="440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150" dirty="0">
                <a:solidFill>
                  <a:srgbClr val="8061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Целью данной работы</a:t>
            </a:r>
            <a:pPr algn="l" indent="0" marL="0">
              <a:lnSpc>
                <a:spcPts val="1700"/>
              </a:lnSpc>
              <a:buNone/>
            </a:pPr>
            <a:r>
              <a:rPr lang="en-US" sz="11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является автоматический подбор оптимальных параметров памяти JVM (-Xms, -Xmx) для Java-приложений, функционирующих в контейнерах Docker.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789980" y="2205633"/>
            <a:ext cx="7564041" cy="1045012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/>
        </p:spPr>
      </p:sp>
      <p:sp>
        <p:nvSpPr>
          <p:cNvPr id="6" name="Shape 3"/>
          <p:cNvSpPr/>
          <p:nvPr/>
        </p:nvSpPr>
        <p:spPr>
          <a:xfrm>
            <a:off x="789980" y="2190393"/>
            <a:ext cx="7564041" cy="60960"/>
          </a:xfrm>
          <a:prstGeom prst="roundRect">
            <a:avLst>
              <a:gd name="adj" fmla="val 36102"/>
            </a:avLst>
          </a:prstGeom>
          <a:solidFill>
            <a:srgbClr val="2D2E34"/>
          </a:solidFill>
          <a:ln/>
        </p:spPr>
      </p:sp>
      <p:sp>
        <p:nvSpPr>
          <p:cNvPr id="7" name="Shape 4"/>
          <p:cNvSpPr/>
          <p:nvPr/>
        </p:nvSpPr>
        <p:spPr>
          <a:xfrm>
            <a:off x="4351973" y="1985605"/>
            <a:ext cx="440055" cy="440055"/>
          </a:xfrm>
          <a:prstGeom prst="roundRect">
            <a:avLst>
              <a:gd name="adj" fmla="val 207792"/>
            </a:avLst>
          </a:prstGeom>
          <a:solidFill>
            <a:srgbClr val="2D2E34"/>
          </a:solidFill>
          <a:ln/>
        </p:spPr>
      </p:sp>
      <p:sp>
        <p:nvSpPr>
          <p:cNvPr id="8" name="Text 5"/>
          <p:cNvSpPr/>
          <p:nvPr/>
        </p:nvSpPr>
        <p:spPr>
          <a:xfrm>
            <a:off x="4484013" y="2095619"/>
            <a:ext cx="175974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951905" y="2572345"/>
            <a:ext cx="211097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Теоретические основы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951905" y="2868692"/>
            <a:ext cx="7240191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1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Изучить метаэвристические алгоритмы BFOA и PSO.</a:t>
            </a:r>
            <a:endParaRPr lang="en-US" sz="1150" dirty="0"/>
          </a:p>
        </p:txBody>
      </p:sp>
      <p:sp>
        <p:nvSpPr>
          <p:cNvPr id="11" name="Shape 8"/>
          <p:cNvSpPr/>
          <p:nvPr/>
        </p:nvSpPr>
        <p:spPr>
          <a:xfrm>
            <a:off x="789980" y="3617357"/>
            <a:ext cx="7564041" cy="1045012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/>
        </p:spPr>
      </p:sp>
      <p:sp>
        <p:nvSpPr>
          <p:cNvPr id="12" name="Shape 9"/>
          <p:cNvSpPr/>
          <p:nvPr/>
        </p:nvSpPr>
        <p:spPr>
          <a:xfrm>
            <a:off x="789980" y="3602117"/>
            <a:ext cx="7564041" cy="60960"/>
          </a:xfrm>
          <a:prstGeom prst="roundRect">
            <a:avLst>
              <a:gd name="adj" fmla="val 36102"/>
            </a:avLst>
          </a:prstGeom>
          <a:solidFill>
            <a:srgbClr val="2D2E34"/>
          </a:solidFill>
          <a:ln/>
        </p:spPr>
      </p:sp>
      <p:sp>
        <p:nvSpPr>
          <p:cNvPr id="13" name="Shape 10"/>
          <p:cNvSpPr/>
          <p:nvPr/>
        </p:nvSpPr>
        <p:spPr>
          <a:xfrm>
            <a:off x="4351973" y="3397329"/>
            <a:ext cx="440055" cy="440055"/>
          </a:xfrm>
          <a:prstGeom prst="roundRect">
            <a:avLst>
              <a:gd name="adj" fmla="val 207792"/>
            </a:avLst>
          </a:prstGeom>
          <a:solidFill>
            <a:srgbClr val="2D2E34"/>
          </a:solidFill>
          <a:ln/>
        </p:spPr>
      </p:sp>
      <p:sp>
        <p:nvSpPr>
          <p:cNvPr id="14" name="Text 11"/>
          <p:cNvSpPr/>
          <p:nvPr/>
        </p:nvSpPr>
        <p:spPr>
          <a:xfrm>
            <a:off x="4484013" y="3507343"/>
            <a:ext cx="175974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951905" y="3984069"/>
            <a:ext cx="2050137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Разработка алгоритма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951905" y="4280416"/>
            <a:ext cx="7240191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1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Создать и программно реализовать гибридный алгоритм BFPSO.</a:t>
            </a:r>
            <a:endParaRPr lang="en-US" sz="1150" dirty="0"/>
          </a:p>
        </p:txBody>
      </p:sp>
      <p:sp>
        <p:nvSpPr>
          <p:cNvPr id="17" name="Shape 14"/>
          <p:cNvSpPr/>
          <p:nvPr/>
        </p:nvSpPr>
        <p:spPr>
          <a:xfrm>
            <a:off x="789980" y="5029081"/>
            <a:ext cx="7564041" cy="1045012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/>
        </p:spPr>
      </p:sp>
      <p:sp>
        <p:nvSpPr>
          <p:cNvPr id="18" name="Shape 15"/>
          <p:cNvSpPr/>
          <p:nvPr/>
        </p:nvSpPr>
        <p:spPr>
          <a:xfrm>
            <a:off x="789980" y="5013841"/>
            <a:ext cx="7564041" cy="60960"/>
          </a:xfrm>
          <a:prstGeom prst="roundRect">
            <a:avLst>
              <a:gd name="adj" fmla="val 36102"/>
            </a:avLst>
          </a:prstGeom>
          <a:solidFill>
            <a:srgbClr val="2D2E34"/>
          </a:solidFill>
          <a:ln/>
        </p:spPr>
      </p:sp>
      <p:sp>
        <p:nvSpPr>
          <p:cNvPr id="19" name="Shape 16"/>
          <p:cNvSpPr/>
          <p:nvPr/>
        </p:nvSpPr>
        <p:spPr>
          <a:xfrm>
            <a:off x="4351973" y="4809053"/>
            <a:ext cx="440055" cy="440055"/>
          </a:xfrm>
          <a:prstGeom prst="roundRect">
            <a:avLst>
              <a:gd name="adj" fmla="val 207792"/>
            </a:avLst>
          </a:prstGeom>
          <a:solidFill>
            <a:srgbClr val="2D2E34"/>
          </a:solidFill>
          <a:ln/>
        </p:spPr>
      </p:sp>
      <p:sp>
        <p:nvSpPr>
          <p:cNvPr id="20" name="Text 17"/>
          <p:cNvSpPr/>
          <p:nvPr/>
        </p:nvSpPr>
        <p:spPr>
          <a:xfrm>
            <a:off x="4484013" y="4919067"/>
            <a:ext cx="175974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1350" dirty="0"/>
          </a:p>
        </p:txBody>
      </p:sp>
      <p:sp>
        <p:nvSpPr>
          <p:cNvPr id="21" name="Text 18"/>
          <p:cNvSpPr/>
          <p:nvPr/>
        </p:nvSpPr>
        <p:spPr>
          <a:xfrm>
            <a:off x="951905" y="5395793"/>
            <a:ext cx="1789271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Реализация на Java</a:t>
            </a:r>
            <a:endParaRPr lang="en-US" sz="1300" dirty="0"/>
          </a:p>
        </p:txBody>
      </p:sp>
      <p:sp>
        <p:nvSpPr>
          <p:cNvPr id="22" name="Text 19"/>
          <p:cNvSpPr/>
          <p:nvPr/>
        </p:nvSpPr>
        <p:spPr>
          <a:xfrm>
            <a:off x="951905" y="5692140"/>
            <a:ext cx="7240191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1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Осуществить реализацию алгоритма на языке Java.</a:t>
            </a:r>
            <a:endParaRPr lang="en-US" sz="1150" dirty="0"/>
          </a:p>
        </p:txBody>
      </p:sp>
      <p:sp>
        <p:nvSpPr>
          <p:cNvPr id="23" name="Shape 20"/>
          <p:cNvSpPr/>
          <p:nvPr/>
        </p:nvSpPr>
        <p:spPr>
          <a:xfrm>
            <a:off x="789980" y="6440805"/>
            <a:ext cx="7564041" cy="1045012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/>
        </p:spPr>
      </p:sp>
      <p:sp>
        <p:nvSpPr>
          <p:cNvPr id="24" name="Shape 21"/>
          <p:cNvSpPr/>
          <p:nvPr/>
        </p:nvSpPr>
        <p:spPr>
          <a:xfrm>
            <a:off x="789980" y="6425565"/>
            <a:ext cx="7564041" cy="60960"/>
          </a:xfrm>
          <a:prstGeom prst="roundRect">
            <a:avLst>
              <a:gd name="adj" fmla="val 36102"/>
            </a:avLst>
          </a:prstGeom>
          <a:solidFill>
            <a:srgbClr val="2D2E34"/>
          </a:solidFill>
          <a:ln/>
        </p:spPr>
      </p:sp>
      <p:sp>
        <p:nvSpPr>
          <p:cNvPr id="25" name="Shape 22"/>
          <p:cNvSpPr/>
          <p:nvPr/>
        </p:nvSpPr>
        <p:spPr>
          <a:xfrm>
            <a:off x="4351973" y="6220777"/>
            <a:ext cx="440055" cy="440055"/>
          </a:xfrm>
          <a:prstGeom prst="roundRect">
            <a:avLst>
              <a:gd name="adj" fmla="val 207792"/>
            </a:avLst>
          </a:prstGeom>
          <a:solidFill>
            <a:srgbClr val="2D2E34"/>
          </a:solidFill>
          <a:ln/>
        </p:spPr>
      </p:sp>
      <p:sp>
        <p:nvSpPr>
          <p:cNvPr id="26" name="Text 23"/>
          <p:cNvSpPr/>
          <p:nvPr/>
        </p:nvSpPr>
        <p:spPr>
          <a:xfrm>
            <a:off x="4484013" y="6330791"/>
            <a:ext cx="175974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1350" dirty="0"/>
          </a:p>
        </p:txBody>
      </p:sp>
      <p:sp>
        <p:nvSpPr>
          <p:cNvPr id="27" name="Text 24"/>
          <p:cNvSpPr/>
          <p:nvPr/>
        </p:nvSpPr>
        <p:spPr>
          <a:xfrm>
            <a:off x="951905" y="6807517"/>
            <a:ext cx="2141815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Сравнительный анализ</a:t>
            </a:r>
            <a:endParaRPr lang="en-US" sz="1300" dirty="0"/>
          </a:p>
        </p:txBody>
      </p:sp>
      <p:sp>
        <p:nvSpPr>
          <p:cNvPr id="28" name="Text 25"/>
          <p:cNvSpPr/>
          <p:nvPr/>
        </p:nvSpPr>
        <p:spPr>
          <a:xfrm>
            <a:off x="951905" y="7103864"/>
            <a:ext cx="7240191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1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Оценить эффективность гибридного алгоритма по сравнению с PSO, BFOA и методом случайного поиска.</a:t>
            </a:r>
            <a:endParaRPr lang="en-US" sz="1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3633" y="387906"/>
            <a:ext cx="5781794" cy="400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Объект и предмет исследования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493633" y="1141214"/>
            <a:ext cx="3094315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Объект исследования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93633" y="1602700"/>
            <a:ext cx="6649522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1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Java-приложение</a:t>
            </a:r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, запущенное в изолированной среде Docker-контейнера.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93633" y="1863566"/>
            <a:ext cx="6649522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1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Гибридный бактериально-роевой алгоритм (BFPSO)</a:t>
            </a:r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, разработанный для оптимизации.</a:t>
            </a:r>
            <a:endParaRPr lang="en-US" sz="11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3633" y="2233732"/>
            <a:ext cx="6649522" cy="664952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94865" y="1141214"/>
            <a:ext cx="330636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Предмет исследования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494865" y="1602700"/>
            <a:ext cx="6649522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1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Параметры памяти виртуальной машины Java (JVM)</a:t>
            </a:r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: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7494865" y="1863566"/>
            <a:ext cx="6649522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1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Начальный размер кучи (-Xms)</a:t>
            </a:r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: минимальный объем памяти, выделяемый JVM при запуске.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494865" y="2124432"/>
            <a:ext cx="6649522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1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Максимальный размер кучи (-Xmx)</a:t>
            </a:r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: верхний предел использования памяти JVM.</a:t>
            </a:r>
            <a:endParaRPr lang="en-US" sz="110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4865" y="2494598"/>
            <a:ext cx="6649522" cy="66495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139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059311"/>
            <a:ext cx="6073378" cy="525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Используемые алгоритмы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863798" y="3862864"/>
            <a:ext cx="1290280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Для решения задачи многокритериальной оптимизации применены эволюционные алгоритмы, каждый из которых вносит свой вклад в процесс.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863798" y="4348758"/>
            <a:ext cx="4177546" cy="3135392"/>
          </a:xfrm>
          <a:prstGeom prst="roundRect">
            <a:avLst>
              <a:gd name="adj" fmla="val 886"/>
            </a:avLst>
          </a:prstGeom>
          <a:solidFill>
            <a:srgbClr val="F2EEEE"/>
          </a:solidFill>
          <a:ln/>
        </p:spPr>
      </p:sp>
      <p:sp>
        <p:nvSpPr>
          <p:cNvPr id="6" name="Shape 3"/>
          <p:cNvSpPr/>
          <p:nvPr/>
        </p:nvSpPr>
        <p:spPr>
          <a:xfrm>
            <a:off x="1048822" y="4533781"/>
            <a:ext cx="555308" cy="555308"/>
          </a:xfrm>
          <a:prstGeom prst="roundRect">
            <a:avLst>
              <a:gd name="adj" fmla="val 16464891"/>
            </a:avLst>
          </a:prstGeom>
          <a:solidFill>
            <a:srgbClr val="2D2E34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1460" y="4686419"/>
            <a:ext cx="249912" cy="24991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48822" y="5274112"/>
            <a:ext cx="3807500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PSO (Particle Swarm Optimization)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1048822" y="5910858"/>
            <a:ext cx="3807500" cy="1110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8061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Рой частиц:</a:t>
            </a:r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Обеспечивает эффективный глобальный поиск, быстро находя перспективные области решений в пространстве параметров.</a:t>
            </a:r>
            <a:endParaRPr lang="en-US" sz="1450" dirty="0"/>
          </a:p>
        </p:txBody>
      </p:sp>
      <p:sp>
        <p:nvSpPr>
          <p:cNvPr id="10" name="Shape 6"/>
          <p:cNvSpPr/>
          <p:nvPr/>
        </p:nvSpPr>
        <p:spPr>
          <a:xfrm>
            <a:off x="5226368" y="4348758"/>
            <a:ext cx="4177546" cy="3135392"/>
          </a:xfrm>
          <a:prstGeom prst="roundRect">
            <a:avLst>
              <a:gd name="adj" fmla="val 886"/>
            </a:avLst>
          </a:prstGeom>
          <a:solidFill>
            <a:srgbClr val="F2EEEE"/>
          </a:solidFill>
          <a:ln/>
        </p:spPr>
      </p:sp>
      <p:sp>
        <p:nvSpPr>
          <p:cNvPr id="11" name="Shape 7"/>
          <p:cNvSpPr/>
          <p:nvPr/>
        </p:nvSpPr>
        <p:spPr>
          <a:xfrm>
            <a:off x="5411391" y="4533781"/>
            <a:ext cx="555308" cy="555308"/>
          </a:xfrm>
          <a:prstGeom prst="roundRect">
            <a:avLst>
              <a:gd name="adj" fmla="val 16464891"/>
            </a:avLst>
          </a:prstGeom>
          <a:solidFill>
            <a:srgbClr val="2D2E34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64029" y="4686419"/>
            <a:ext cx="249912" cy="24991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5411391" y="5274112"/>
            <a:ext cx="3807500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BFOA (Bacterial Foraging Optimization Algorithm)</a:t>
            </a:r>
            <a:endParaRPr lang="en-US" sz="1650" dirty="0"/>
          </a:p>
        </p:txBody>
      </p:sp>
      <p:sp>
        <p:nvSpPr>
          <p:cNvPr id="14" name="Text 9"/>
          <p:cNvSpPr/>
          <p:nvPr/>
        </p:nvSpPr>
        <p:spPr>
          <a:xfrm>
            <a:off x="5411391" y="5910858"/>
            <a:ext cx="3807500" cy="1388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8061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Бактериальный поиск:</a:t>
            </a:r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Используется для локального уточнения найденного решения (хемотаксис) и предотвращения застревания в локальных минимумах (элиминация/дисперсия).</a:t>
            </a:r>
            <a:endParaRPr lang="en-US" sz="1450" dirty="0"/>
          </a:p>
        </p:txBody>
      </p:sp>
      <p:sp>
        <p:nvSpPr>
          <p:cNvPr id="15" name="Shape 10"/>
          <p:cNvSpPr/>
          <p:nvPr/>
        </p:nvSpPr>
        <p:spPr>
          <a:xfrm>
            <a:off x="9588937" y="4348758"/>
            <a:ext cx="4177546" cy="3135392"/>
          </a:xfrm>
          <a:prstGeom prst="roundRect">
            <a:avLst>
              <a:gd name="adj" fmla="val 886"/>
            </a:avLst>
          </a:prstGeom>
          <a:solidFill>
            <a:srgbClr val="F2EEEE"/>
          </a:solidFill>
          <a:ln/>
        </p:spPr>
      </p:sp>
      <p:sp>
        <p:nvSpPr>
          <p:cNvPr id="16" name="Shape 11"/>
          <p:cNvSpPr/>
          <p:nvPr/>
        </p:nvSpPr>
        <p:spPr>
          <a:xfrm>
            <a:off x="9773960" y="4533781"/>
            <a:ext cx="555308" cy="555308"/>
          </a:xfrm>
          <a:prstGeom prst="roundRect">
            <a:avLst>
              <a:gd name="adj" fmla="val 16464891"/>
            </a:avLst>
          </a:prstGeom>
          <a:solidFill>
            <a:srgbClr val="2D2E34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26598" y="4686419"/>
            <a:ext cx="249912" cy="249912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9773960" y="5274112"/>
            <a:ext cx="3218140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Гибрид BFOA + PSO (BFPSO)</a:t>
            </a:r>
            <a:endParaRPr lang="en-US" sz="1650" dirty="0"/>
          </a:p>
        </p:txBody>
      </p:sp>
      <p:sp>
        <p:nvSpPr>
          <p:cNvPr id="19" name="Text 13"/>
          <p:cNvSpPr/>
          <p:nvPr/>
        </p:nvSpPr>
        <p:spPr>
          <a:xfrm>
            <a:off x="9773960" y="5647968"/>
            <a:ext cx="3807500" cy="1110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Комбинирует сильные стороны обоих подходов, используя скорость роевого поиска и точность бактериального уточнения для достижения оптимальных результатов.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6155" y="524589"/>
            <a:ext cx="9733359" cy="540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Принципы работы алгоритма роя частиц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66155" y="1522095"/>
            <a:ext cx="6416873" cy="1427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Алгоритм роя частиц (PSO) имитирует социальное поведение стаи птиц или косяка рыб. Каждая "частица" в рое представляет собой потенциальное решение, которое движется в пространстве поиска, регулируя свою траекторию на основе собственного лучшего опыта и лучшего опыта всего роя.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66155" y="3120866"/>
            <a:ext cx="6416873" cy="571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Скорость и положение: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Каждая частица имеет скорость и положение, которые обновляются в каждой итерации.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66155" y="3758446"/>
            <a:ext cx="6416873" cy="571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Личный лучший: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Каждая частица запоминает лучшее положение, которое она когда-либо занимала.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66155" y="4396026"/>
            <a:ext cx="6416873" cy="571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Глобальный лучший: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Рой в целом отслеживает лучшее положение, найденное любой частицей.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666155" y="5033605"/>
            <a:ext cx="6416873" cy="571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Итеративный процесс: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Частицы итеративно корректируют свое движение, стремясь к лучшему личному и глобальному решениям.</a:t>
            </a:r>
            <a:endParaRPr lang="en-US" sz="14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4992" y="1564957"/>
            <a:ext cx="1725097" cy="59258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5938" y="656868"/>
            <a:ext cx="10992326" cy="542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Принципы работы бактериального алгоритма</a:t>
            </a:r>
            <a:endParaRPr lang="en-US" sz="3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5938" y="1701284"/>
            <a:ext cx="4347329" cy="565856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55944" y="1658303"/>
            <a:ext cx="6246138" cy="573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Бактериальный алгоритм (BFOA) имитирует поведение колоний бактерий, стремящихся найти пищу и избежать токсичных веществ.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7555944" y="2403396"/>
            <a:ext cx="6246138" cy="573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5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Хемотаксис:</a:t>
            </a:r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Бактерии движутся в сторону улучшения питательной среды (оптимального решения) и от неблагоприятных условий.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7555944" y="3043357"/>
            <a:ext cx="6246138" cy="573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5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Размножение:</a:t>
            </a:r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Наиболее успешные бактерии делятся, создавая потомство, которое заменяет менее успешные особи.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55944" y="3683317"/>
            <a:ext cx="6246138" cy="1146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5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Элиминация/Дисперсия:</a:t>
            </a:r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Случайные события (например, землетрясения) приводят к уничтожению части колонии и появлению новых бактерий в случайных местах, что помогает избежать локальных оптимумов.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3795" y="656630"/>
            <a:ext cx="8705017" cy="473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Принципы работы гибридного алгоритма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833795" y="1463754"/>
            <a:ext cx="12962811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Гибридный алгоритм BFPSO объединяет сильные стороны PSO и BFOA, создавая мощный инструмент для многокритериальной оптимизации.</a:t>
            </a:r>
            <a:endParaRPr lang="en-US" sz="13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3795" y="2088952"/>
            <a:ext cx="3293507" cy="5296495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51734" y="2094131"/>
            <a:ext cx="250031" cy="25003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731079" y="2088952"/>
            <a:ext cx="2393871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Глобальный поиск PSO</a:t>
            </a:r>
            <a:endParaRPr lang="en-US" sz="1450" dirty="0"/>
          </a:p>
        </p:txBody>
      </p:sp>
      <p:sp>
        <p:nvSpPr>
          <p:cNvPr id="7" name="Text 3"/>
          <p:cNvSpPr/>
          <p:nvPr/>
        </p:nvSpPr>
        <p:spPr>
          <a:xfrm>
            <a:off x="6731079" y="2492573"/>
            <a:ext cx="7073146" cy="500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На начальных этапах </a:t>
            </a:r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8061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PSO</a:t>
            </a:r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быстро исследует пространство поиска, выявляя перспективные области.</a:t>
            </a:r>
            <a:endParaRPr lang="en-US" sz="13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51734" y="3331547"/>
            <a:ext cx="250031" cy="25003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31079" y="3326368"/>
            <a:ext cx="2901315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Локальное уточнение BFOA</a:t>
            </a:r>
            <a:endParaRPr lang="en-US" sz="1450" dirty="0"/>
          </a:p>
        </p:txBody>
      </p:sp>
      <p:sp>
        <p:nvSpPr>
          <p:cNvPr id="10" name="Text 5"/>
          <p:cNvSpPr/>
          <p:nvPr/>
        </p:nvSpPr>
        <p:spPr>
          <a:xfrm>
            <a:off x="6731079" y="3729990"/>
            <a:ext cx="7073146" cy="500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8061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BFOA</a:t>
            </a:r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затем применяется для детального исследования этих областей, используя хемотаксис для точной настройки решения.</a:t>
            </a:r>
            <a:endParaRPr lang="en-US" sz="13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51734" y="4568964"/>
            <a:ext cx="250031" cy="25003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731079" y="4563785"/>
            <a:ext cx="3173968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Предотвращение застревания</a:t>
            </a:r>
            <a:endParaRPr lang="en-US" sz="1450" dirty="0"/>
          </a:p>
        </p:txBody>
      </p:sp>
      <p:sp>
        <p:nvSpPr>
          <p:cNvPr id="13" name="Text 7"/>
          <p:cNvSpPr/>
          <p:nvPr/>
        </p:nvSpPr>
        <p:spPr>
          <a:xfrm>
            <a:off x="6731079" y="4967407"/>
            <a:ext cx="7073146" cy="500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Механизмы элиминации/дисперсии </a:t>
            </a:r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8061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BFOA</a:t>
            </a:r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помогают избежать преждевременной сходимости к локальным оптимумам.</a:t>
            </a:r>
            <a:endParaRPr lang="en-US" sz="130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51734" y="5806380"/>
            <a:ext cx="250031" cy="25003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731079" y="5801201"/>
            <a:ext cx="3628549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Оптимальная производительность</a:t>
            </a:r>
            <a:endParaRPr lang="en-US" sz="1450" dirty="0"/>
          </a:p>
        </p:txBody>
      </p:sp>
      <p:sp>
        <p:nvSpPr>
          <p:cNvPr id="16" name="Text 9"/>
          <p:cNvSpPr/>
          <p:nvPr/>
        </p:nvSpPr>
        <p:spPr>
          <a:xfrm>
            <a:off x="6731079" y="6204823"/>
            <a:ext cx="7073146" cy="500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Такое гибридное взаимодействие позволяет достичь более точных и стабильных результатов оптимизации.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45436" y="675680"/>
            <a:ext cx="6322814" cy="627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Функция оценки (Cost)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6345436" y="1634609"/>
            <a:ext cx="7425928" cy="1657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Функция оценки, или целевая функция, является критически важным элементом в любом алгоритме оптимизации. Она определяет "качество" каждого кандидата в решения, направляя алгоритм к поиску оптимальных параметров. В контексте данной работы функция оценки была разработана для минимизации следующих параметров Java-приложений: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345436" y="3540443"/>
            <a:ext cx="7425928" cy="2770584"/>
          </a:xfrm>
          <a:prstGeom prst="roundRect">
            <a:avLst>
              <a:gd name="adj" fmla="val 1196"/>
            </a:avLst>
          </a:prstGeom>
          <a:solidFill>
            <a:srgbClr val="F2EEEE"/>
          </a:solidFill>
          <a:ln/>
        </p:spPr>
      </p:sp>
      <p:sp>
        <p:nvSpPr>
          <p:cNvPr id="6" name="Shape 3"/>
          <p:cNvSpPr/>
          <p:nvPr/>
        </p:nvSpPr>
        <p:spPr>
          <a:xfrm>
            <a:off x="6345436" y="3540443"/>
            <a:ext cx="3712964" cy="1551027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6566297" y="3761303"/>
            <a:ext cx="2911197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Потребление памяти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6566297" y="4207669"/>
            <a:ext cx="3271242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Минимизация используемой оперативной памяти.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10058400" y="3540443"/>
            <a:ext cx="3712964" cy="1551027"/>
          </a:xfrm>
          <a:prstGeom prst="rect">
            <a:avLst/>
          </a:prstGeom>
          <a:solidFill>
            <a:srgbClr val="F2EEEE"/>
          </a:solidFill>
          <a:ln/>
        </p:spPr>
      </p:sp>
      <p:sp>
        <p:nvSpPr>
          <p:cNvPr id="10" name="Shape 7"/>
          <p:cNvSpPr/>
          <p:nvPr/>
        </p:nvSpPr>
        <p:spPr>
          <a:xfrm>
            <a:off x="10058400" y="3540443"/>
            <a:ext cx="30480" cy="1551027"/>
          </a:xfrm>
          <a:prstGeom prst="roundRect">
            <a:avLst>
              <a:gd name="adj" fmla="val 108721"/>
            </a:avLst>
          </a:prstGeom>
          <a:solidFill>
            <a:srgbClr val="D8D4D4"/>
          </a:solidFill>
          <a:ln/>
        </p:spPr>
      </p:sp>
      <p:sp>
        <p:nvSpPr>
          <p:cNvPr id="11" name="Text 8"/>
          <p:cNvSpPr/>
          <p:nvPr/>
        </p:nvSpPr>
        <p:spPr>
          <a:xfrm>
            <a:off x="10279261" y="3761303"/>
            <a:ext cx="2674263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Время выполнения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0279261" y="4207669"/>
            <a:ext cx="3271242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Уменьшение общего времени работы приложения.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6345436" y="5091470"/>
            <a:ext cx="7425928" cy="1219557"/>
          </a:xfrm>
          <a:prstGeom prst="rect">
            <a:avLst/>
          </a:prstGeom>
          <a:solidFill>
            <a:srgbClr val="F2EEEE"/>
          </a:solidFill>
          <a:ln/>
        </p:spPr>
      </p:sp>
      <p:sp>
        <p:nvSpPr>
          <p:cNvPr id="14" name="Shape 11"/>
          <p:cNvSpPr/>
          <p:nvPr/>
        </p:nvSpPr>
        <p:spPr>
          <a:xfrm>
            <a:off x="6345436" y="5091470"/>
            <a:ext cx="7425928" cy="30480"/>
          </a:xfrm>
          <a:prstGeom prst="roundRect">
            <a:avLst>
              <a:gd name="adj" fmla="val 108721"/>
            </a:avLst>
          </a:prstGeom>
          <a:solidFill>
            <a:srgbClr val="D8D4D4"/>
          </a:solidFill>
          <a:ln/>
        </p:spPr>
      </p:sp>
      <p:sp>
        <p:nvSpPr>
          <p:cNvPr id="15" name="Text 12"/>
          <p:cNvSpPr/>
          <p:nvPr/>
        </p:nvSpPr>
        <p:spPr>
          <a:xfrm>
            <a:off x="6566297" y="5312331"/>
            <a:ext cx="2510433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Нагрузка на CPU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6566297" y="5758696"/>
            <a:ext cx="6984206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Оптимизация использования процессорных ресурсов.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6345436" y="6559510"/>
            <a:ext cx="7425928" cy="994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Таким образом, функция оценки стремится найти компромисс между этими показателями, обеспечивая баланс между производительностью и ресурсоемкостью.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837605"/>
            <a:ext cx="6067544" cy="631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Архитектура системы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863798" y="1801773"/>
            <a:ext cx="7416403" cy="666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Разработанная система имеет четкую модульную структуру, что обеспечивает ее гибкость и масштабируемость.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863798" y="2718197"/>
            <a:ext cx="3597116" cy="2559129"/>
          </a:xfrm>
          <a:prstGeom prst="roundRect">
            <a:avLst>
              <a:gd name="adj" fmla="val 20834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1085850" y="2940248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Main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085850" y="3388995"/>
            <a:ext cx="3153013" cy="166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Основной модуль, отвечающий за запуск экспериментов, управление общим процессом и сохранение результатов оптимизации.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2966" y="2718197"/>
            <a:ext cx="3597235" cy="2559129"/>
          </a:xfrm>
          <a:prstGeom prst="roundRect">
            <a:avLst>
              <a:gd name="adj" fmla="val 20834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4905018" y="2940248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Optimizer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4905018" y="3388995"/>
            <a:ext cx="3153132" cy="166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Включает гибридный алгоритм (BFPSO), а также реализации роевого (PSO) и бактериального (BFOA) алгоритмов. Управляет итерациями популяции.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863798" y="5499378"/>
            <a:ext cx="7416403" cy="1892618"/>
          </a:xfrm>
          <a:prstGeom prst="roundRect">
            <a:avLst>
              <a:gd name="adj" fmla="val 28170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1085850" y="5721429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Evaluator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1085850" y="6170176"/>
            <a:ext cx="6972300" cy="999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Критически важный модуль, который запускает Docker-контейнеры с заданными параметрами JVM и собирает метрики (время, пиковая память).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2025-12-15T14:37:31Z</dcterms:created>
  <dcterms:modified xsi:type="dcterms:W3CDTF">2025-12-15T14:37:31Z</dcterms:modified>
</cp:coreProperties>
</file>